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73" r:id="rId5"/>
    <p:sldId id="265" r:id="rId6"/>
    <p:sldId id="267" r:id="rId7"/>
    <p:sldId id="257" r:id="rId8"/>
    <p:sldId id="264" r:id="rId9"/>
    <p:sldId id="268" r:id="rId10"/>
    <p:sldId id="263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467C-F5FC-4809-84BF-E06D23D2112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0311D-B962-40EF-B13C-3B1958550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96AF-A43C-4A73-BCCF-C02A35289AB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D00E-2AAA-402A-94FF-E5EBF483D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0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D00E-2AAA-402A-94FF-E5EBF483D3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D00E-2AAA-402A-94FF-E5EBF483D3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9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D00E-2AAA-402A-94FF-E5EBF483D3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D00E-2AAA-402A-94FF-E5EBF483D3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D00E-2AAA-402A-94FF-E5EBF483D3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FD00E-2AAA-402A-94FF-E5EBF483D3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RU_SHIELD_SIG_ST_PMS186_100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00803"/>
            <a:ext cx="4305300" cy="12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94F06B10-230A-2842-997C-D8605B527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199" y="6248400"/>
            <a:ext cx="2649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5F5F5F"/>
                </a:solidFill>
              </a:rPr>
              <a:t>Published</a:t>
            </a:r>
            <a:r>
              <a:rPr lang="en-US" sz="1400" baseline="0" dirty="0" smtClean="0">
                <a:solidFill>
                  <a:srgbClr val="5F5F5F"/>
                </a:solidFill>
              </a:rPr>
              <a:t> in WACV </a:t>
            </a:r>
            <a:r>
              <a:rPr lang="en-US" sz="1400" baseline="0" dirty="0" smtClean="0">
                <a:solidFill>
                  <a:srgbClr val="5F5F5F"/>
                </a:solidFill>
              </a:rPr>
              <a:t>2016</a:t>
            </a:r>
            <a:endParaRPr lang="en-US" sz="1400" dirty="0" smtClean="0">
              <a:solidFill>
                <a:srgbClr val="5F5F5F"/>
              </a:solidFill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2282126" y="125413"/>
            <a:ext cx="6441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Optimal Radiometric Calibration for Camera-Display</a:t>
            </a:r>
            <a:r>
              <a:rPr lang="en-US" sz="1600" baseline="0" dirty="0" smtClean="0"/>
              <a:t> Communication 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8800"/>
            <a:ext cx="9144000" cy="635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U_SHIELD_LOGOTYPE_CMYK_K.eps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" y="76200"/>
            <a:ext cx="1589962" cy="43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799" y="2722842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</a:rPr>
              <a:t>Optimal Radiometric Calibration 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for Camera-Display Communication</a:t>
            </a:r>
            <a:endParaRPr lang="en-US" sz="4000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1391" y="5211416"/>
            <a:ext cx="7421217" cy="1149626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Eric Wengrowski, </a:t>
            </a:r>
            <a:r>
              <a:rPr lang="en-US" dirty="0" err="1" smtClean="0">
                <a:latin typeface="Arial" charset="0"/>
              </a:rPr>
              <a:t>Wenjia</a:t>
            </a:r>
            <a:r>
              <a:rPr lang="en-US" dirty="0" smtClean="0">
                <a:latin typeface="Arial" charset="0"/>
              </a:rPr>
              <a:t> Yuan, Ashwin Ashok,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Kristin Dana, Marco </a:t>
            </a:r>
            <a:r>
              <a:rPr lang="en-US" dirty="0" err="1" smtClean="0">
                <a:latin typeface="Arial" charset="0"/>
              </a:rPr>
              <a:t>Gruteser</a:t>
            </a:r>
            <a:r>
              <a:rPr lang="en-US" dirty="0" smtClean="0">
                <a:latin typeface="Arial" charset="0"/>
              </a:rPr>
              <a:t>, Narayan </a:t>
            </a:r>
            <a:r>
              <a:rPr lang="en-US" dirty="0" err="1" smtClean="0">
                <a:latin typeface="Arial" charset="0"/>
              </a:rPr>
              <a:t>Mandayam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222901"/>
            <a:ext cx="2279373" cy="148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Alternative: Histogram Equalization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3" y="1524000"/>
            <a:ext cx="6808234" cy="4533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and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1417"/>
            <a:ext cx="4038600" cy="405906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23999"/>
            <a:ext cx="4038600" cy="4533900"/>
          </a:xfrm>
        </p:spPr>
        <p:txBody>
          <a:bodyPr/>
          <a:lstStyle/>
          <a:p>
            <a:r>
              <a:rPr lang="en-US" sz="2400" dirty="0" smtClean="0"/>
              <a:t>Tested 9 combinations of Cameras and Displays</a:t>
            </a:r>
          </a:p>
          <a:p>
            <a:endParaRPr lang="en-US" sz="2400" dirty="0"/>
          </a:p>
          <a:p>
            <a:r>
              <a:rPr lang="en-US" sz="2400" dirty="0" smtClean="0"/>
              <a:t>Greatly improves</a:t>
            </a:r>
            <a:br>
              <a:rPr lang="en-US" sz="2400" dirty="0" smtClean="0"/>
            </a:br>
            <a:r>
              <a:rPr lang="en-US" sz="2400" dirty="0" smtClean="0"/>
              <a:t>low-intensity, highly oblique messaging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7530" y="5820482"/>
            <a:ext cx="372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Message Intensity = 3/255</a:t>
            </a:r>
          </a:p>
          <a:p>
            <a:pPr algn="ctr"/>
            <a:r>
              <a:rPr lang="en-US" sz="2000" dirty="0" smtClean="0"/>
              <a:t>Camera-Display Angle = 45</a:t>
            </a:r>
            <a:r>
              <a:rPr lang="en-US" sz="2000" baseline="30000" dirty="0" smtClean="0"/>
              <a:t>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90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Online Calibration Algorithms</a:t>
            </a:r>
          </a:p>
          <a:p>
            <a:pPr lvl="1"/>
            <a:r>
              <a:rPr lang="en-US" dirty="0" err="1" smtClean="0"/>
              <a:t>Ratex</a:t>
            </a:r>
            <a:r>
              <a:rPr lang="en-US" dirty="0" smtClean="0"/>
              <a:t> Patches:</a:t>
            </a:r>
          </a:p>
          <a:p>
            <a:pPr lvl="2"/>
            <a:r>
              <a:rPr lang="en-US" b="1" dirty="0" smtClean="0"/>
              <a:t>~99% accuracy</a:t>
            </a:r>
          </a:p>
          <a:p>
            <a:pPr lvl="2"/>
            <a:r>
              <a:rPr lang="en-US" dirty="0" smtClean="0"/>
              <a:t>Visually obtrusive</a:t>
            </a:r>
          </a:p>
          <a:p>
            <a:pPr lvl="1"/>
            <a:r>
              <a:rPr lang="en-US" dirty="0" smtClean="0"/>
              <a:t>Hidden </a:t>
            </a:r>
            <a:r>
              <a:rPr lang="en-US" dirty="0" err="1" smtClean="0"/>
              <a:t>Ratex</a:t>
            </a:r>
            <a:endParaRPr lang="en-US" dirty="0" smtClean="0"/>
          </a:p>
          <a:p>
            <a:pPr lvl="2"/>
            <a:r>
              <a:rPr lang="en-US" dirty="0" smtClean="0"/>
              <a:t>~90% accuracy</a:t>
            </a:r>
          </a:p>
          <a:p>
            <a:pPr lvl="2"/>
            <a:r>
              <a:rPr lang="en-US" b="1" dirty="0" smtClean="0"/>
              <a:t>Visually unobtrusive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Online Algorithm: No prior hardware or pose info</a:t>
            </a:r>
            <a:endParaRPr lang="en-US" dirty="0"/>
          </a:p>
          <a:p>
            <a:r>
              <a:rPr lang="en-US" dirty="0" smtClean="0"/>
              <a:t>No specialized cameras/displays needed</a:t>
            </a:r>
          </a:p>
          <a:p>
            <a:r>
              <a:rPr lang="en-US" dirty="0" smtClean="0"/>
              <a:t>Applicable to virtually any hidden messaging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Ordinary Images Displayed On-Screen…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41" y="1524000"/>
            <a:ext cx="2550318" cy="4533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Contain Hidden, Dynamic,</a:t>
            </a:r>
            <a:r>
              <a:rPr lang="en-US" dirty="0"/>
              <a:t> </a:t>
            </a:r>
            <a:r>
              <a:rPr lang="en-US" dirty="0" smtClean="0"/>
              <a:t>Camera-Readable Messages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40" y="1524000"/>
            <a:ext cx="2550319" cy="4533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Spatial-Temporal Intensity Changes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3000"/>
            <a:ext cx="8229600" cy="2795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Camera-Display Transfer Function (CDTF)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00518"/>
            <a:ext cx="8229600" cy="2350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0417" y="1567269"/>
            <a:ext cx="7394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Radiometric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Light Field in Free </a:t>
            </a:r>
            <a:r>
              <a:rPr lang="en-US" dirty="0" smtClean="0"/>
              <a:t>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Camera Sensitivity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Display Emittance Function</a:t>
            </a:r>
          </a:p>
        </p:txBody>
      </p:sp>
    </p:spTree>
    <p:extLst>
      <p:ext uri="{BB962C8B-B14F-4D97-AF65-F5344CB8AC3E}">
        <p14:creationId xmlns:p14="http://schemas.microsoft.com/office/powerpoint/2010/main" val="14585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 Problem: Invisibility and Robustness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417638"/>
            <a:ext cx="4139579" cy="1396999"/>
          </a:xfrm>
        </p:spPr>
        <p:txBody>
          <a:bodyPr/>
          <a:lstStyle/>
          <a:p>
            <a:pPr algn="ctr"/>
            <a:r>
              <a:rPr lang="en-US" dirty="0" smtClean="0"/>
              <a:t>Low Intensity Message</a:t>
            </a:r>
          </a:p>
          <a:p>
            <a:pPr algn="ctr"/>
            <a:r>
              <a:rPr lang="en-US" b="0" dirty="0" smtClean="0">
                <a:solidFill>
                  <a:srgbClr val="00B050"/>
                </a:solidFill>
              </a:rPr>
              <a:t>Low Visibility</a:t>
            </a:r>
          </a:p>
          <a:p>
            <a:pPr algn="ctr"/>
            <a:r>
              <a:rPr lang="en-US" b="0" dirty="0" smtClean="0">
                <a:solidFill>
                  <a:srgbClr val="FF0000"/>
                </a:solidFill>
              </a:rPr>
              <a:t>Erroneous Camera Recovery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9" name="_colorEmbeddingExample_delta3_fps6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3013075"/>
            <a:ext cx="4040188" cy="22733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1435893"/>
          </a:xfrm>
        </p:spPr>
        <p:txBody>
          <a:bodyPr/>
          <a:lstStyle/>
          <a:p>
            <a:pPr algn="ctr"/>
            <a:r>
              <a:rPr lang="en-US" dirty="0" smtClean="0"/>
              <a:t>High Intensity Message</a:t>
            </a:r>
          </a:p>
          <a:p>
            <a:pPr algn="ctr"/>
            <a:r>
              <a:rPr lang="en-US" b="0" dirty="0" smtClean="0">
                <a:solidFill>
                  <a:srgbClr val="FF0000"/>
                </a:solidFill>
              </a:rPr>
              <a:t>High Visibility</a:t>
            </a:r>
          </a:p>
          <a:p>
            <a:pPr algn="ctr"/>
            <a:r>
              <a:rPr lang="en-US" b="0" dirty="0" smtClean="0">
                <a:solidFill>
                  <a:srgbClr val="00B050"/>
                </a:solidFill>
              </a:rPr>
              <a:t>Robust Camera Recovery</a:t>
            </a:r>
            <a:endParaRPr lang="en-US" b="0" dirty="0">
              <a:solidFill>
                <a:srgbClr val="00B050"/>
              </a:solidFill>
            </a:endParaRPr>
          </a:p>
        </p:txBody>
      </p:sp>
      <p:pic>
        <p:nvPicPr>
          <p:cNvPr id="8" name="_colorEmbeddingExample_delta20_fps6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5025" y="3013075"/>
            <a:ext cx="4041775" cy="22733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261A5-F588-D34E-A84B-E514DA90C9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5486400"/>
            <a:ext cx="40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 Intensity = 3/255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5025" y="5486400"/>
            <a:ext cx="40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 Intensity = 20/255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0" y="1524000"/>
            <a:ext cx="7576000" cy="4533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Solution: </a:t>
            </a:r>
            <a:r>
              <a:rPr lang="en-US" dirty="0" smtClean="0"/>
              <a:t>Online Calibration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898650"/>
            <a:ext cx="6883400" cy="378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Calibration Patches used to estimate CDTF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polynomial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 inverse of our polynomial estimate to negate errors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Ugly!</a:t>
            </a:r>
          </a:p>
          <a:p>
            <a:pPr lvl="1"/>
            <a:r>
              <a:rPr lang="en-US" dirty="0" smtClean="0"/>
              <a:t>Artifacts on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58" y="2064718"/>
            <a:ext cx="5779915" cy="53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27" y="3663770"/>
            <a:ext cx="3475175" cy="51940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473" y="4538734"/>
            <a:ext cx="3746500" cy="20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8" name="Oval 7"/>
          <p:cNvSpPr/>
          <p:nvPr/>
        </p:nvSpPr>
        <p:spPr>
          <a:xfrm>
            <a:off x="3636890" y="4402625"/>
            <a:ext cx="367197" cy="3681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8593" y="6333300"/>
            <a:ext cx="367197" cy="3681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8593" y="4402625"/>
            <a:ext cx="367197" cy="3681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6890" y="6320048"/>
            <a:ext cx="367197" cy="36815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RU_template_SHIELD_RBHS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_template_SHIELD_ST.potx" id="{C74CE6CF-32DD-48D9-8AE3-3F8965E2A5E4}" vid="{E0E7D4E1-4F68-42B4-A7C4-D8F9F58C3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Office PowerPoint</Application>
  <PresentationFormat>On-screen Show (4:3)</PresentationFormat>
  <Paragraphs>70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Geneva</vt:lpstr>
      <vt:lpstr>ヒラギノ角ゴ Pro W3</vt:lpstr>
      <vt:lpstr>RU_template_SHIELD_RBHS</vt:lpstr>
      <vt:lpstr>Optimal Radiometric Calibration  for Camera-Display Communication</vt:lpstr>
      <vt:lpstr>Ordinary Images Displayed On-Screen…</vt:lpstr>
      <vt:lpstr>Contain Hidden, Dynamic, Camera-Readable Messages</vt:lpstr>
      <vt:lpstr>Add Spatial-Temporal Intensity Changes</vt:lpstr>
      <vt:lpstr>Camera-Display Transfer Function (CDTF)</vt:lpstr>
      <vt:lpstr>Dual Problem: Invisibility and Robustness</vt:lpstr>
      <vt:lpstr>PowerPoint Presentation</vt:lpstr>
      <vt:lpstr>Solution: Online Calibration</vt:lpstr>
      <vt:lpstr>Calibration Patches used to estimate CDTF</vt:lpstr>
      <vt:lpstr>Alternative: Histogram Equalization</vt:lpstr>
      <vt:lpstr>Evaluation and Results</vt:lpstr>
      <vt:lpstr>Review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2016-04-04T16:30:09Z</dcterms:created>
  <dcterms:modified xsi:type="dcterms:W3CDTF">2016-04-04T16:32:35Z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